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503" r:id="rId3"/>
    <p:sldId id="1981" r:id="rId5"/>
    <p:sldId id="1920" r:id="rId6"/>
    <p:sldId id="1928" r:id="rId7"/>
    <p:sldId id="1929" r:id="rId8"/>
    <p:sldId id="1930" r:id="rId9"/>
    <p:sldId id="1931" r:id="rId10"/>
    <p:sldId id="1932" r:id="rId11"/>
    <p:sldId id="1933" r:id="rId12"/>
    <p:sldId id="1934" r:id="rId13"/>
    <p:sldId id="1935" r:id="rId14"/>
    <p:sldId id="1936" r:id="rId15"/>
    <p:sldId id="1937" r:id="rId16"/>
    <p:sldId id="1939" r:id="rId17"/>
    <p:sldId id="1940" r:id="rId18"/>
    <p:sldId id="1943" r:id="rId19"/>
    <p:sldId id="1947" r:id="rId20"/>
    <p:sldId id="1948" r:id="rId21"/>
    <p:sldId id="1968" r:id="rId22"/>
    <p:sldId id="1951" r:id="rId23"/>
    <p:sldId id="1952" r:id="rId24"/>
    <p:sldId id="1953" r:id="rId25"/>
    <p:sldId id="1955" r:id="rId26"/>
    <p:sldId id="1956" r:id="rId27"/>
    <p:sldId id="1957" r:id="rId28"/>
    <p:sldId id="1958" r:id="rId29"/>
    <p:sldId id="1963" r:id="rId30"/>
    <p:sldId id="1964" r:id="rId31"/>
    <p:sldId id="1962" r:id="rId32"/>
    <p:sldId id="1965" r:id="rId33"/>
    <p:sldId id="1913" r:id="rId34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81"/>
            <p14:sldId id="1920"/>
          </p14:sldIdLst>
        </p14:section>
        <p14:section name="内容节" id="{CC20E8B7-C7A4-F745-8799-5931364FEEEB}">
          <p14:sldIdLst>
            <p14:sldId id="1928"/>
            <p14:sldId id="1929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39"/>
            <p14:sldId id="1940"/>
            <p14:sldId id="1943"/>
            <p14:sldId id="1947"/>
            <p14:sldId id="1948"/>
            <p14:sldId id="1968"/>
            <p14:sldId id="1951"/>
            <p14:sldId id="1952"/>
            <p14:sldId id="1953"/>
            <p14:sldId id="1955"/>
            <p14:sldId id="1956"/>
            <p14:sldId id="1957"/>
            <p14:sldId id="1958"/>
            <p14:sldId id="1963"/>
            <p14:sldId id="1964"/>
            <p14:sldId id="1962"/>
            <p14:sldId id="1965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81C5B8"/>
    <a:srgbClr val="BFBFBF"/>
    <a:srgbClr val="2663A7"/>
    <a:srgbClr val="40A693"/>
    <a:srgbClr val="F1F3F9"/>
    <a:srgbClr val="61B2C3"/>
    <a:srgbClr val="8C9BC3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190"/>
        <p:guide orient="horz" pos="227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.emf"/><Relationship Id="rId4" Type="http://schemas.openxmlformats.org/officeDocument/2006/relationships/image" Target="../media/image5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7.emf"/><Relationship Id="rId6" Type="http://schemas.openxmlformats.org/officeDocument/2006/relationships/image" Target="../media/image5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.emf"/><Relationship Id="rId4" Type="http://schemas.openxmlformats.org/officeDocument/2006/relationships/image" Target="../media/image5.emf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1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11.xml"/><Relationship Id="rId2" Type="http://schemas.openxmlformats.org/officeDocument/2006/relationships/image" Target="../media/image5.emf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937895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2800"/>
              <a:t>大模型应用开发范式转变中</a:t>
            </a:r>
            <a:endParaRPr lang="zh-CN" altLang="en-US" sz="2800"/>
          </a:p>
          <a:p>
            <a:pPr algn="ctr"/>
            <a:r>
              <a:rPr lang="zh-CN" altLang="en-US" sz="2800"/>
              <a:t>程序员可以做什么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051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tempreture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示例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42" y="3331564"/>
            <a:ext cx="4607997" cy="15587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599" y="3331564"/>
            <a:ext cx="4607732" cy="1555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42" y="1441551"/>
            <a:ext cx="9421200" cy="16998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6155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有长度限制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542538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542538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542538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178970" y="1986472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178970" y="3914084"/>
            <a:ext cx="1080310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178970" y="3402260"/>
            <a:ext cx="1080310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697700" y="1722220"/>
            <a:ext cx="489581" cy="527181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697700" y="3162103"/>
            <a:ext cx="481108" cy="481638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760453" y="4433585"/>
            <a:ext cx="367252" cy="57563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7271437" y="1429107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7271437" y="280067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7271437" y="4172246"/>
            <a:ext cx="2522576" cy="1113407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875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6065886" y="1986472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6065886" y="3914084"/>
            <a:ext cx="1103081" cy="88701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6065886" y="3402260"/>
            <a:ext cx="1103081" cy="291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9149269" y="1755583"/>
            <a:ext cx="445363" cy="478461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9149269" y="3162103"/>
            <a:ext cx="468134" cy="387376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9124909" y="4541352"/>
            <a:ext cx="586492" cy="467869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4386110" y="2597059"/>
            <a:ext cx="1564331" cy="1669449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9028" tIns="59028" rIns="59028" bIns="59028" anchor="ctr"/>
          <a:lstStyle/>
          <a:p>
            <a:endParaRPr lang="zh-CN" altLang="en-US" sz="750"/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4843123" y="2926712"/>
            <a:ext cx="650304" cy="1010142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4989548" y="3081610"/>
            <a:ext cx="190908" cy="20520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750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395135" y="1609953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395135" y="3057250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395135" y="4479128"/>
            <a:ext cx="14009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7485116" y="1870233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模型设计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7485116" y="3240214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内存占用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7485116" y="4605958"/>
            <a:ext cx="140069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+mn-ea"/>
                <a:sym typeface="FZLanTingHeiS-R-GB" panose="02000500000000000000" charset="-122"/>
              </a:rPr>
              <a:t>计算效率</a:t>
            </a:r>
            <a:endParaRPr lang="zh-CN" altLang="en-US" sz="1400">
              <a:solidFill>
                <a:schemeClr val="bg1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304050" y="1986737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5400">
                <a:solidFill>
                  <a:schemeClr val="tx1"/>
                </a:solidFill>
                <a:sym typeface="+mn-ea"/>
              </a:rPr>
              <a:t>大模型时代以前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885432" y="3139320"/>
            <a:ext cx="845248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1670">
                <a:solidFill>
                  <a:schemeClr val="tx1"/>
                </a:solidFill>
              </a:rPr>
              <a:t>框架选择、算法选型、模型训练、部署推理……</a:t>
            </a:r>
            <a:r>
              <a:rPr lang="zh-CN" sz="1670">
                <a:solidFill>
                  <a:schemeClr val="tx1"/>
                </a:solidFill>
                <a:sym typeface="+mn-ea"/>
              </a:rPr>
              <a:t>需要深度学习算法知识+大量的算力和数据</a:t>
            </a:r>
            <a:endParaRPr lang="zh-CN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5378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418090" y="2443221"/>
            <a:ext cx="8765601" cy="2401835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490" y="3276224"/>
            <a:ext cx="957186" cy="14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862" y="2845689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77" y="1929279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43" y="1736783"/>
            <a:ext cx="645273" cy="95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505" y="2995291"/>
            <a:ext cx="957186" cy="14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505365" y="1831045"/>
            <a:ext cx="248365" cy="18746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609667" y="2023542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757783" y="2955044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5468008" y="3565101"/>
            <a:ext cx="264517" cy="248895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8630827" y="3167399"/>
            <a:ext cx="243070" cy="227977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686741" y="2136868"/>
            <a:ext cx="115789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90204" pitchFamily="34" charset="0"/>
              </a:rPr>
              <a:t>根据任务选择预训练模型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622111" y="2533511"/>
            <a:ext cx="12667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根据任务和模型构造输入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2505365" y="3392199"/>
            <a:ext cx="954009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选择合适的优化函数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4608792" y="3956713"/>
            <a:ext cx="1212171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微调模型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</a:t>
            </a:r>
            <a:endParaRPr lang="en-US" altLang="zh-CN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293230" y="2533511"/>
            <a:ext cx="890461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使用模型推理</a:t>
            </a:r>
            <a:r>
              <a:rPr lang="zh-CN" altLang="en-US" sz="1400">
                <a:solidFill>
                  <a:srgbClr val="FF0000"/>
                </a:solidFill>
                <a:latin typeface="+mn-lt"/>
                <a:ea typeface="+mn-ea"/>
                <a:sym typeface="FZLanTingHeiS-R-GB" panose="02000500000000000000" charset="-122"/>
              </a:rPr>
              <a:t>⭐️</a:t>
            </a:r>
            <a:endParaRPr lang="zh-CN" altLang="en-US" sz="1400">
              <a:solidFill>
                <a:srgbClr val="FF0000"/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533431" y="379854"/>
            <a:ext cx="5233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2920"/>
              <a:t>传统“小”模型时代的开发范式</a:t>
            </a:r>
            <a:endParaRPr lang="zh-CN" sz="2920"/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533431" y="920259"/>
            <a:ext cx="75222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准备数据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配置模型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模型训练（输入、损失、训练）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模型评估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模型预测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33535" y="4947527"/>
            <a:ext cx="1940056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170">
                <a:solidFill>
                  <a:schemeClr val="tx1"/>
                </a:solidFill>
                <a:sym typeface="FZLanTingHeiS-R-GB" panose="02000500000000000000" charset="-122"/>
              </a:rPr>
              <a:t>⭐ 需要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算法背景知识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5" y="2087354"/>
            <a:ext cx="749068" cy="111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769456" y="2196709"/>
            <a:ext cx="322239" cy="226918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769456" y="2884347"/>
            <a:ext cx="95400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35" y="3881515"/>
            <a:ext cx="717294" cy="106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6509925" y="3975778"/>
            <a:ext cx="270872" cy="24889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50738" tIns="25369" rIns="50738" bIns="25369"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6388125" y="4630053"/>
            <a:ext cx="91641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模型评估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125" y="-81915"/>
            <a:ext cx="10445750" cy="5883910"/>
          </a:xfrm>
          <a:prstGeom prst="rect">
            <a:avLst/>
          </a:prstGeom>
        </p:spPr>
      </p:pic>
      <p:sp>
        <p:nvSpPr>
          <p:cNvPr id="117" name="文本框 11"/>
          <p:cNvSpPr txBox="1"/>
          <p:nvPr/>
        </p:nvSpPr>
        <p:spPr>
          <a:xfrm>
            <a:off x="990549" y="1986737"/>
            <a:ext cx="7688998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540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5400">
                <a:solidFill>
                  <a:schemeClr val="tx1"/>
                </a:solidFill>
                <a:sym typeface="+mn-ea"/>
              </a:rPr>
              <a:t>时代应用开发范式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724710" y="3139320"/>
            <a:ext cx="477393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1670">
                <a:solidFill>
                  <a:schemeClr val="tx1"/>
                </a:solidFill>
              </a:rPr>
              <a:t>一点</a:t>
            </a:r>
            <a:r>
              <a:rPr lang="en-US" altLang="zh-CN" sz="1670">
                <a:solidFill>
                  <a:schemeClr val="tx1"/>
                </a:solidFill>
              </a:rPr>
              <a:t>Prompt</a:t>
            </a:r>
            <a:r>
              <a:rPr lang="zh-CN" altLang="en-US" sz="1670">
                <a:solidFill>
                  <a:schemeClr val="tx1"/>
                </a:solidFill>
              </a:rPr>
              <a:t>技巧</a:t>
            </a:r>
            <a:r>
              <a:rPr lang="en-US" altLang="zh-CN" sz="1670">
                <a:solidFill>
                  <a:schemeClr val="tx1"/>
                </a:solidFill>
              </a:rPr>
              <a:t>+Embedding</a:t>
            </a:r>
            <a:r>
              <a:rPr lang="zh-CN" altLang="en-US" sz="1670">
                <a:solidFill>
                  <a:schemeClr val="tx1"/>
                </a:solidFill>
              </a:rPr>
              <a:t>知识库</a:t>
            </a:r>
            <a:r>
              <a:rPr lang="en-US" altLang="zh-CN" sz="1670">
                <a:solidFill>
                  <a:schemeClr val="tx1"/>
                </a:solidFill>
              </a:rPr>
              <a:t>+</a:t>
            </a:r>
            <a:r>
              <a:rPr lang="zh-CN" altLang="en-US" sz="1670">
                <a:solidFill>
                  <a:schemeClr val="tx1"/>
                </a:solidFill>
              </a:rPr>
              <a:t>需要时微调</a:t>
            </a:r>
            <a:endParaRPr lang="zh-CN" altLang="en-US" sz="167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709777" y="3680016"/>
            <a:ext cx="4323357" cy="975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有手就行的</a:t>
            </a:r>
            <a:r>
              <a:rPr lang="en-US" altLang="zh-CN" sz="1500">
                <a:sym typeface="+mn-ea"/>
              </a:rPr>
              <a:t>Prompt</a:t>
            </a:r>
            <a:r>
              <a:rPr lang="zh-CN" altLang="en-US" sz="1500">
                <a:sym typeface="+mn-ea"/>
              </a:rPr>
              <a:t>工程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1500">
                <a:sym typeface="+mn-ea"/>
              </a:rPr>
              <a:t>Embedding</a:t>
            </a:r>
            <a:r>
              <a:rPr lang="zh-CN" altLang="en-US" sz="1500">
                <a:sym typeface="+mn-ea"/>
              </a:rPr>
              <a:t>辅助给</a:t>
            </a:r>
            <a:r>
              <a:rPr lang="en-US" altLang="zh-CN" sz="1500">
                <a:sym typeface="+mn-ea"/>
              </a:rPr>
              <a:t>LLM</a:t>
            </a:r>
            <a:r>
              <a:rPr lang="zh-CN" altLang="en-US" sz="1500">
                <a:sym typeface="+mn-ea"/>
              </a:rPr>
              <a:t>外接大脑</a:t>
            </a:r>
            <a:endParaRPr lang="zh-CN" altLang="en-US" sz="15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1500">
                <a:sym typeface="+mn-ea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533431" y="920259"/>
            <a:ext cx="33845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强大的工具带来技术方案的革新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3735806" y="2199357"/>
            <a:ext cx="1161598" cy="2537139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4276490" y="147994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5087782" y="2023277"/>
            <a:ext cx="1161598" cy="2536874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4449393" y="2947365"/>
            <a:ext cx="1268569" cy="2322136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4256897" y="3138538"/>
            <a:ext cx="1543413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LLM</a:t>
            </a:r>
            <a:endParaRPr lang="en-US" altLang="zh-CN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为中心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078882" y="2872432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3624333" y="4583187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492310" y="2621419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产品设计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6316899" y="1910745"/>
            <a:ext cx="91932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架构设计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041467" y="4386984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交互设计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6999506" y="3703582"/>
            <a:ext cx="1427439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90204" pitchFamily="34" charset="0"/>
              </a:rPr>
              <a:t>代码设计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5411610" y="2106948"/>
            <a:ext cx="767073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6102161" y="3958302"/>
            <a:ext cx="75542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750"/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659447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少样本：用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Prompt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解决传统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算法问题（提供服务）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3914" y="1553024"/>
            <a:ext cx="6659526" cy="37164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533431" y="920259"/>
            <a:ext cx="31597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为什么需要</a:t>
            </a:r>
            <a:r>
              <a:rPr lang="en-US" altLang="zh-CN" sz="1875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</a:rPr>
              <a:t>辅助？</a:t>
            </a:r>
            <a:endParaRPr lang="zh-CN" altLang="en-US" sz="187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255146" y="1564675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3655842" y="2327246"/>
            <a:ext cx="3697942" cy="692669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3655842" y="3855832"/>
            <a:ext cx="3697942" cy="692669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262906" y="1777824"/>
            <a:ext cx="4091143" cy="25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01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297063" y="3299790"/>
            <a:ext cx="3660078" cy="25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03 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3872169" y="2544367"/>
            <a:ext cx="3241988" cy="25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02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3872169" y="4075865"/>
            <a:ext cx="3004744" cy="25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04 </a:t>
            </a:r>
            <a:r>
              <a:rPr lang="zh-CN" altLang="en-US" sz="1400">
                <a:solidFill>
                  <a:schemeClr val="bg1"/>
                </a:solidFill>
                <a:latin typeface="方正兰亭中粗黑简体" panose="02000500000000000000" charset="-122"/>
                <a:ea typeface="方正兰亭中粗黑简体" panose="02000500000000000000" charset="-122"/>
                <a:cs typeface="方正兰亭中粗黑简体" panose="02000500000000000000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400">
              <a:solidFill>
                <a:schemeClr val="bg1"/>
              </a:solidFill>
              <a:latin typeface="方正兰亭中粗黑简体" panose="02000500000000000000" charset="-122"/>
              <a:ea typeface="方正兰亭中粗黑简体" panose="02000500000000000000" charset="-122"/>
              <a:cs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255146" y="3093260"/>
            <a:ext cx="643420" cy="692669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7437720" y="2327246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7437720" y="3855832"/>
            <a:ext cx="643420" cy="692669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7599766" y="4058654"/>
            <a:ext cx="270607" cy="285964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0335" tIns="15168" rIns="30335" bIns="15168"/>
          <a:lstStyle/>
          <a:p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500000000000000" charset="-122"/>
              <a:ea typeface="方正兰亭中粗黑简体" panose="02000500000000000000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18" y="1778089"/>
            <a:ext cx="270342" cy="2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05" y="2534835"/>
            <a:ext cx="271666" cy="28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73" y="3299790"/>
            <a:ext cx="225329" cy="28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92100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辅助：工作流程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97" y="1566264"/>
            <a:ext cx="8509027" cy="346202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7132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五花八门的插件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111240" y="2614930"/>
            <a:ext cx="1326515" cy="116840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3" name="稻壳儿小白白(http://dwz.cn/Wu2UP)"/>
          <p:cNvSpPr/>
          <p:nvPr/>
        </p:nvSpPr>
        <p:spPr bwMode="auto">
          <a:xfrm>
            <a:off x="5064125" y="2633980"/>
            <a:ext cx="1248410" cy="109982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834728518 w 145"/>
              <a:gd name="T5" fmla="*/ 2147483647 h 143"/>
              <a:gd name="T6" fmla="*/ 208677022 w 145"/>
              <a:gd name="T7" fmla="*/ 2147483647 h 143"/>
              <a:gd name="T8" fmla="*/ 0 w 145"/>
              <a:gd name="T9" fmla="*/ 2147483647 h 143"/>
              <a:gd name="T10" fmla="*/ 626041281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832671473 h 143"/>
              <a:gd name="T18" fmla="*/ 2147483647 w 145"/>
              <a:gd name="T19" fmla="*/ 104082659 h 143"/>
              <a:gd name="T20" fmla="*/ 2147483647 w 145"/>
              <a:gd name="T21" fmla="*/ 31225817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4289425" y="2723515"/>
            <a:ext cx="1092200" cy="954405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3564890" y="2757170"/>
            <a:ext cx="982980" cy="847725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7030720" y="2757170"/>
            <a:ext cx="2148840" cy="216535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rot="2100000" flipH="1">
            <a:off x="1922780" y="2429510"/>
            <a:ext cx="2150110" cy="216535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8" name="稻壳儿小白白(http://dwz.cn/Wu2UP)"/>
          <p:cNvSpPr/>
          <p:nvPr/>
        </p:nvSpPr>
        <p:spPr bwMode="auto">
          <a:xfrm>
            <a:off x="5688965" y="2228850"/>
            <a:ext cx="567055" cy="755650"/>
          </a:xfrm>
          <a:custGeom>
            <a:avLst/>
            <a:gdLst>
              <a:gd name="T0" fmla="*/ 0 w 647700"/>
              <a:gd name="T1" fmla="*/ 1039605 h 965200"/>
              <a:gd name="T2" fmla="*/ 109725 w 647700"/>
              <a:gd name="T3" fmla="*/ 56083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4245610" y="2223135"/>
            <a:ext cx="567055" cy="756285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055745" y="3107690"/>
            <a:ext cx="189865" cy="182245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6745605" y="3108960"/>
            <a:ext cx="205105" cy="18923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4770120" y="3122295"/>
            <a:ext cx="217805" cy="16764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4831715" y="3149600"/>
            <a:ext cx="57150" cy="514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4907915" y="3156585"/>
            <a:ext cx="48260" cy="88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4907915" y="3183255"/>
            <a:ext cx="482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4831715" y="3219450"/>
            <a:ext cx="1244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4831715" y="3246755"/>
            <a:ext cx="124460" cy="82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8" name="稻壳儿小白白(http://dwz.cn/Wu2UP)"/>
          <p:cNvSpPr>
            <a:spLocks noChangeArrowheads="1"/>
          </p:cNvSpPr>
          <p:nvPr/>
        </p:nvSpPr>
        <p:spPr bwMode="auto">
          <a:xfrm>
            <a:off x="5688965" y="3092450"/>
            <a:ext cx="254000" cy="226060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hangingPunct="1"/>
            <a:endParaRPr lang="zh-CN" altLang="en-US" sz="1500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9" name="稻壳儿小白白(http://dwz.cn/Wu2UP)"/>
          <p:cNvSpPr/>
          <p:nvPr/>
        </p:nvSpPr>
        <p:spPr bwMode="auto">
          <a:xfrm>
            <a:off x="5727700" y="3122295"/>
            <a:ext cx="131445" cy="106680"/>
          </a:xfrm>
          <a:custGeom>
            <a:avLst/>
            <a:gdLst>
              <a:gd name="T0" fmla="*/ 21454611 w 95"/>
              <a:gd name="T1" fmla="*/ 87032792 h 87"/>
              <a:gd name="T2" fmla="*/ 77772761 w 95"/>
              <a:gd name="T3" fmla="*/ 195162819 h 87"/>
              <a:gd name="T4" fmla="*/ 152864720 w 95"/>
              <a:gd name="T5" fmla="*/ 224173749 h 87"/>
              <a:gd name="T6" fmla="*/ 144819036 w 95"/>
              <a:gd name="T7" fmla="*/ 213624320 h 87"/>
              <a:gd name="T8" fmla="*/ 128727668 w 95"/>
              <a:gd name="T9" fmla="*/ 200437533 h 87"/>
              <a:gd name="T10" fmla="*/ 120681984 w 95"/>
              <a:gd name="T11" fmla="*/ 176701317 h 87"/>
              <a:gd name="T12" fmla="*/ 96546570 w 95"/>
              <a:gd name="T13" fmla="*/ 168789245 h 87"/>
              <a:gd name="T14" fmla="*/ 120681984 w 95"/>
              <a:gd name="T15" fmla="*/ 137140957 h 87"/>
              <a:gd name="T16" fmla="*/ 190410699 w 95"/>
              <a:gd name="T17" fmla="*/ 87032792 h 87"/>
              <a:gd name="T18" fmla="*/ 115318741 w 95"/>
              <a:gd name="T19" fmla="*/ 7912072 h 87"/>
              <a:gd name="T20" fmla="*/ 16091368 w 95"/>
              <a:gd name="T21" fmla="*/ 36923003 h 87"/>
              <a:gd name="T22" fmla="*/ 21454611 w 95"/>
              <a:gd name="T23" fmla="*/ 870327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0" name="稻壳儿小白白(http://dwz.cn/Wu2UP)"/>
          <p:cNvSpPr/>
          <p:nvPr/>
        </p:nvSpPr>
        <p:spPr bwMode="auto">
          <a:xfrm>
            <a:off x="5798820" y="3204845"/>
            <a:ext cx="99060" cy="104140"/>
          </a:xfrm>
          <a:custGeom>
            <a:avLst/>
            <a:gdLst>
              <a:gd name="T0" fmla="*/ 31076161 w 73"/>
              <a:gd name="T1" fmla="*/ 84484535 h 85"/>
              <a:gd name="T2" fmla="*/ 31076161 w 73"/>
              <a:gd name="T3" fmla="*/ 118808052 h 85"/>
              <a:gd name="T4" fmla="*/ 64741599 w 73"/>
              <a:gd name="T5" fmla="*/ 153129945 h 85"/>
              <a:gd name="T6" fmla="*/ 49204323 w 73"/>
              <a:gd name="T7" fmla="*/ 211213774 h 85"/>
              <a:gd name="T8" fmla="*/ 116535200 w 73"/>
              <a:gd name="T9" fmla="*/ 174251485 h 85"/>
              <a:gd name="T10" fmla="*/ 170918079 w 73"/>
              <a:gd name="T11" fmla="*/ 97686512 h 85"/>
              <a:gd name="T12" fmla="*/ 139841918 w 73"/>
              <a:gd name="T13" fmla="*/ 63364620 h 85"/>
              <a:gd name="T14" fmla="*/ 62152321 w 73"/>
              <a:gd name="T15" fmla="*/ 29041102 h 85"/>
              <a:gd name="T16" fmla="*/ 31076161 w 73"/>
              <a:gd name="T17" fmla="*/ 8448453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1" name="稻壳儿小白白(http://dwz.cn/Wu2UP)"/>
          <p:cNvSpPr/>
          <p:nvPr/>
        </p:nvSpPr>
        <p:spPr bwMode="auto">
          <a:xfrm>
            <a:off x="5852160" y="3096895"/>
            <a:ext cx="86995" cy="146050"/>
          </a:xfrm>
          <a:custGeom>
            <a:avLst/>
            <a:gdLst>
              <a:gd name="T0" fmla="*/ 0 w 63"/>
              <a:gd name="T1" fmla="*/ 0 h 119"/>
              <a:gd name="T2" fmla="*/ 29509844 w 63"/>
              <a:gd name="T3" fmla="*/ 79465341 h 119"/>
              <a:gd name="T4" fmla="*/ 123403463 w 63"/>
              <a:gd name="T5" fmla="*/ 143036311 h 119"/>
              <a:gd name="T6" fmla="*/ 144864721 w 63"/>
              <a:gd name="T7" fmla="*/ 214554467 h 119"/>
              <a:gd name="T8" fmla="*/ 139498997 w 63"/>
              <a:gd name="T9" fmla="*/ 294019808 h 119"/>
              <a:gd name="T10" fmla="*/ 169008841 w 63"/>
              <a:gd name="T11" fmla="*/ 299317389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3564890" y="1717040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任务管理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4" name="稻壳儿小白白(http://dwz.cn/Wu2UP)"/>
          <p:cNvSpPr txBox="1">
            <a:spLocks noChangeArrowheads="1"/>
          </p:cNvSpPr>
          <p:nvPr/>
        </p:nvSpPr>
        <p:spPr bwMode="auto">
          <a:xfrm>
            <a:off x="5789295" y="1717040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学习记忆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065135" y="293814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信息检索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005205" y="198310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内容理解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50" name="稻壳儿小白白(http://dwz.cn/Wu2UP)"/>
          <p:cNvSpPr>
            <a:spLocks noChangeArrowheads="1"/>
          </p:cNvSpPr>
          <p:nvPr/>
        </p:nvSpPr>
        <p:spPr bwMode="auto">
          <a:xfrm>
            <a:off x="1461770" y="4394200"/>
            <a:ext cx="7718425" cy="98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核心作用是让模型输出结果符合要求。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只是系统中（比较重要）的一环。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根据具体需求设计系统，充分考虑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能力。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6" name="稻壳儿小白白(http://dwz.cn/Wu2UP)"/>
          <p:cNvSpPr/>
          <p:nvPr/>
        </p:nvSpPr>
        <p:spPr bwMode="auto">
          <a:xfrm>
            <a:off x="2451735" y="2729230"/>
            <a:ext cx="1092200" cy="954405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8" name="稻壳儿小白白(http://dwz.cn/Wu2UP)"/>
          <p:cNvSpPr>
            <a:spLocks noChangeAspect="1"/>
          </p:cNvSpPr>
          <p:nvPr/>
        </p:nvSpPr>
        <p:spPr bwMode="auto">
          <a:xfrm>
            <a:off x="2895600" y="3089275"/>
            <a:ext cx="205105" cy="18923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/>
          </a:p>
        </p:txBody>
      </p:sp>
      <p:sp>
        <p:nvSpPr>
          <p:cNvPr id="9" name="稻壳儿小白白(http://dwz.cn/Wu2UP)"/>
          <p:cNvSpPr/>
          <p:nvPr/>
        </p:nvSpPr>
        <p:spPr bwMode="auto">
          <a:xfrm rot="20520000" flipH="1">
            <a:off x="1517650" y="3085465"/>
            <a:ext cx="1316355" cy="150495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11" name="稻壳儿小白白(http://dwz.cn/Wu2UP)"/>
          <p:cNvSpPr txBox="1">
            <a:spLocks noChangeArrowheads="1"/>
          </p:cNvSpPr>
          <p:nvPr/>
        </p:nvSpPr>
        <p:spPr bwMode="auto">
          <a:xfrm>
            <a:off x="674370" y="2861945"/>
            <a:ext cx="12414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……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93775" y="757238"/>
            <a:ext cx="8180070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长琴，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工程师，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Datawhale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Rust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中文社区成员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公众号编辑、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年算法及工程经验，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目前从事大模型相关工作。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致力于用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改善世界，长期聚焦于算法科普、算法原理、性能优化等方面。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1928495"/>
            <a:ext cx="8179435" cy="33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为什么需要微调？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3707474" y="3286551"/>
            <a:ext cx="967777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4675252" y="1819924"/>
            <a:ext cx="0" cy="2932193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5059450" y="239264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5191576" y="2542779"/>
            <a:ext cx="372018" cy="383404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2522311" y="3235448"/>
            <a:ext cx="394260" cy="407764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79" y="1743667"/>
            <a:ext cx="1433529" cy="16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219401" y="2923800"/>
            <a:ext cx="1001140" cy="1033708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1953560" y="2649221"/>
            <a:ext cx="1531763" cy="1582071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1681894" y="2367228"/>
            <a:ext cx="2077213" cy="2144468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4675252" y="2766784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4675252" y="3786459"/>
            <a:ext cx="299203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4675252" y="1819924"/>
            <a:ext cx="299203" cy="2932193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5059450" y="3376577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5193694" y="3557687"/>
            <a:ext cx="367517" cy="299468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5059450" y="4361829"/>
            <a:ext cx="639183" cy="66169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5215936" y="4511696"/>
            <a:ext cx="323034" cy="303705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5059450" y="1438639"/>
            <a:ext cx="639183" cy="66063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500">
              <a:solidFill>
                <a:schemeClr val="tx1">
                  <a:lumMod val="65000"/>
                  <a:lumOff val="35000"/>
                </a:schemeClr>
              </a:solidFill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5220437" y="1618955"/>
            <a:ext cx="318532" cy="300263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5792631" y="1539256"/>
            <a:ext cx="2979589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公开数据太少，模型没学好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5792631" y="2481614"/>
            <a:ext cx="2024257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有些知识学的不对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5792631" y="3506055"/>
            <a:ext cx="2209339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特定任务表现不佳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5792631" y="4433321"/>
            <a:ext cx="19683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500000000000000" charset="-122"/>
              </a:rPr>
              <a:t>不具备某些能力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19519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不同微调方式对比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488074" y="2290177"/>
          <a:ext cx="7191375" cy="262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  <a:gridCol w="1438275"/>
                <a:gridCol w="1438275"/>
                <a:gridCol w="1438275"/>
                <a:gridCol w="1438275"/>
              </a:tblGrid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复杂度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数据量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算力要求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适用用户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全量微调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很多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很高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高效微调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少量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553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微调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低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按需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无算法基础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257556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微调：基本流程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3174" y="1320811"/>
            <a:ext cx="6501981" cy="1465567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298387" y="3033684"/>
            <a:ext cx="2431756" cy="2331139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3347371" y="3004293"/>
            <a:ext cx="2362118" cy="2403954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323011" y="2983376"/>
            <a:ext cx="2360794" cy="2402895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3405888" y="3144628"/>
            <a:ext cx="2431756" cy="2331139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3720978" y="3508173"/>
            <a:ext cx="307941" cy="279874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3760166" y="4746293"/>
            <a:ext cx="276697" cy="272990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5159538" y="4818313"/>
            <a:ext cx="68578" cy="70697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5143386" y="4798984"/>
            <a:ext cx="75463" cy="80229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5129882" y="4787863"/>
            <a:ext cx="71226" cy="73345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5111083" y="4859884"/>
            <a:ext cx="48455" cy="48455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5099167" y="4900131"/>
            <a:ext cx="24095" cy="22242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5199784" y="4769858"/>
            <a:ext cx="47131" cy="50044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4982134" y="4746293"/>
            <a:ext cx="190908" cy="238304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5015761" y="4826786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5015761" y="4854324"/>
            <a:ext cx="75198" cy="124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5015761" y="4886362"/>
            <a:ext cx="75198" cy="95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5015761" y="4915223"/>
            <a:ext cx="75198" cy="1271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5143386" y="3535975"/>
            <a:ext cx="138481" cy="231154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4988753" y="3535975"/>
            <a:ext cx="137157" cy="231154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7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4996962" y="3466602"/>
            <a:ext cx="282257" cy="115180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131228" y="3246833"/>
            <a:ext cx="11581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1.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准备数据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5736232" y="3246833"/>
            <a:ext cx="1139886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4.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模型使用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030082" y="4797925"/>
            <a:ext cx="125930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2.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上传数据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5736232" y="4797925"/>
            <a:ext cx="123203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3. 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模型微调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08199" y="3581782"/>
            <a:ext cx="2081185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46507" y="5082036"/>
            <a:ext cx="2442877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命令行或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Studio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的图形交互界面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736232" y="5082036"/>
            <a:ext cx="284613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OpenAI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等</a:t>
            </a:r>
            <a:endParaRPr kumimoji="0" lang="zh-CN" altLang="en-US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36232" y="3581782"/>
            <a:ext cx="3343929" cy="25527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r>
              <a:rPr kumimoji="0" lang="zh-CN" altLang="en-US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17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id</a:t>
            </a:r>
            <a:endParaRPr kumimoji="0" lang="en-US" altLang="zh-CN" sz="117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8874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时代应用开发范式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533431" y="920259"/>
            <a:ext cx="46443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基于开源模型微调（全量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高效）：基本流程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95" y="1875264"/>
            <a:ext cx="5811430" cy="2985944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59657" y="2290177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9657" y="3636063"/>
            <a:ext cx="86663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8430" y="-82550"/>
            <a:ext cx="10445750" cy="5883910"/>
          </a:xfrm>
          <a:prstGeom prst="rect">
            <a:avLst/>
          </a:prstGeom>
        </p:spPr>
      </p:pic>
      <p:sp>
        <p:nvSpPr>
          <p:cNvPr id="118" name="文本框 11"/>
          <p:cNvSpPr txBox="1"/>
          <p:nvPr/>
        </p:nvSpPr>
        <p:spPr>
          <a:xfrm>
            <a:off x="1057910" y="1240790"/>
            <a:ext cx="8051800" cy="1737995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5400">
                <a:solidFill>
                  <a:schemeClr val="tx1"/>
                </a:solidFill>
              </a:rPr>
              <a:t>应用开发者</a:t>
            </a:r>
            <a:endParaRPr lang="zh-CN" sz="5400">
              <a:solidFill>
                <a:schemeClr val="tx1"/>
              </a:solidFill>
            </a:endParaRPr>
          </a:p>
          <a:p>
            <a:r>
              <a:rPr lang="zh-CN" sz="5400">
                <a:solidFill>
                  <a:schemeClr val="tx1"/>
                </a:solidFill>
              </a:rPr>
              <a:t>能力模型和技术栈</a:t>
            </a:r>
            <a:endParaRPr lang="zh-CN" sz="5400">
              <a:solidFill>
                <a:schemeClr val="tx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4534354" y="3033976"/>
            <a:ext cx="109982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 dirty="0" err="1">
                <a:solidFill>
                  <a:schemeClr val="tx1"/>
                </a:solidFill>
              </a:rPr>
              <a:t>人人皆可</a:t>
            </a:r>
            <a:r>
              <a:rPr lang="en-US" altLang="zh-CN" sz="1670" dirty="0" err="1">
                <a:solidFill>
                  <a:schemeClr val="tx1"/>
                </a:solidFill>
              </a:rPr>
              <a:t>AI</a:t>
            </a:r>
            <a:endParaRPr lang="en-US" altLang="zh-CN" sz="1670" dirty="0" err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574167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时代对应用开发者的能力要求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41008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需求越复杂，对于开发者能力要求越高</a:t>
            </a:r>
            <a:endParaRPr lang="zh-CN" altLang="en-US" sz="1875">
              <a:solidFill>
                <a:schemeClr val="tx1"/>
              </a:solidFill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922764" y="2779758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1817044" y="2870163"/>
            <a:ext cx="72580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1670">
                <a:solidFill>
                  <a:schemeClr val="tx1"/>
                </a:solidFill>
              </a:rPr>
              <a:t>Prompt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906613" y="3502613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377838" y="3603616"/>
            <a:ext cx="1539875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1670">
                <a:solidFill>
                  <a:schemeClr val="tx1"/>
                </a:solidFill>
              </a:rPr>
              <a:t>Embedding</a:t>
            </a:r>
            <a:r>
              <a:rPr lang="zh-CN" altLang="en-US" sz="1670">
                <a:solidFill>
                  <a:schemeClr val="tx1"/>
                </a:solidFill>
              </a:rPr>
              <a:t>辅助</a:t>
            </a:r>
            <a:endParaRPr lang="zh-CN" altLang="en-US" sz="1670">
              <a:solidFill>
                <a:schemeClr val="tx1"/>
              </a:solidFill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922764" y="4225467"/>
            <a:ext cx="2514368" cy="499908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335">
              <a:solidFill>
                <a:schemeClr val="tx1"/>
              </a:solidFill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1930919" y="4326479"/>
            <a:ext cx="46609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微调</a:t>
            </a:r>
            <a:endParaRPr lang="zh-CN" sz="167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3678348" y="1898829"/>
          <a:ext cx="5327650" cy="289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3825"/>
                <a:gridCol w="2663825"/>
              </a:tblGrid>
              <a:tr h="81407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非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2199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熟悉一门编程语言、写过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项目（或至少能写代码）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7691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8516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一定算法基础</a:t>
                      </a:r>
                      <a:endParaRPr 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500">
                          <a:solidFill>
                            <a:schemeClr val="tx1"/>
                          </a:solidFill>
                          <a:sym typeface="+mn-ea"/>
                        </a:rPr>
                        <a:t>可用的算力资源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426845" y="1932305"/>
          <a:ext cx="7313930" cy="315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  <a:gridCol w="2379980"/>
                <a:gridCol w="2529205"/>
              </a:tblGrid>
              <a:tr h="87693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开源模型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开发工具</a:t>
                      </a: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平台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28155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系列、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百度、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讯飞、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千问、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智谱、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ChatGLM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MOSS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LLaMA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Qwen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InternLLM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SentenceTransformer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Transformers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PEFT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DeepSpeedChat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ModelScope</a:t>
                      </a:r>
                      <a:endParaRPr lang="en-US" altLang="zh-CN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PaddleNLP</a:t>
                      </a: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500">
                          <a:solidFill>
                            <a:schemeClr val="tx1"/>
                          </a:solidFill>
                          <a:sym typeface="+mn-ea"/>
                        </a:rPr>
                        <a:t>GPTQ/GGML\AWQ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5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15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marL="38128" marR="38128" marT="19064" marB="19064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6233795" y="3055620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E</a:t>
            </a:r>
            <a:endParaRPr lang="en-US" sz="1400"/>
          </a:p>
        </p:txBody>
      </p:sp>
      <p:sp>
        <p:nvSpPr>
          <p:cNvPr id="7" name="Oval 6"/>
          <p:cNvSpPr/>
          <p:nvPr/>
        </p:nvSpPr>
        <p:spPr>
          <a:xfrm>
            <a:off x="6233795" y="3751580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F</a:t>
            </a:r>
            <a:endParaRPr lang="en-US" sz="1400"/>
          </a:p>
        </p:txBody>
      </p:sp>
      <p:sp>
        <p:nvSpPr>
          <p:cNvPr id="8" name="Oval 7"/>
          <p:cNvSpPr/>
          <p:nvPr/>
        </p:nvSpPr>
        <p:spPr>
          <a:xfrm>
            <a:off x="6233795" y="4392295"/>
            <a:ext cx="182880" cy="1924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Q</a:t>
            </a:r>
            <a:endParaRPr lang="en-US" sz="140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043430" y="2728595"/>
            <a:ext cx="1017270" cy="999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选</a:t>
            </a:r>
            <a:endParaRPr lang="zh-CN" altLang="en-US" sz="2400"/>
          </a:p>
          <a:p>
            <a:pPr algn="ctr"/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20" y="1250950"/>
            <a:ext cx="4763135" cy="395478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060700" y="3228340"/>
            <a:ext cx="96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462915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2920">
                <a:solidFill>
                  <a:schemeClr val="tx1"/>
                </a:solidFill>
              </a:rPr>
              <a:t>LLM</a:t>
            </a:r>
            <a:r>
              <a:rPr lang="zh-CN" altLang="en-US" sz="2920">
                <a:solidFill>
                  <a:schemeClr val="tx1"/>
                </a:solidFill>
              </a:rPr>
              <a:t>时代的应用开发技术栈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314579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工具总是太多，选择是个难题</a:t>
            </a:r>
            <a:endParaRPr lang="zh-CN" altLang="en-US" sz="1875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043430" y="2728595"/>
            <a:ext cx="1017270" cy="999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/>
              <a:t>选</a:t>
            </a:r>
            <a:endParaRPr lang="zh-CN" altLang="en-US" sz="2400"/>
          </a:p>
          <a:p>
            <a:pPr algn="ctr"/>
            <a:r>
              <a:rPr lang="zh-CN" altLang="en-US"/>
              <a:t>工具</a:t>
            </a:r>
            <a:endParaRPr lang="zh-CN" altLang="en-US"/>
          </a:p>
        </p:txBody>
      </p:sp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060700" y="3228340"/>
            <a:ext cx="96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820" y="1193800"/>
            <a:ext cx="3815080" cy="406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065" y="-81915"/>
            <a:ext cx="10445750" cy="5883910"/>
          </a:xfrm>
          <a:prstGeom prst="rect">
            <a:avLst/>
          </a:prstGeom>
        </p:spPr>
      </p:pic>
      <p:sp>
        <p:nvSpPr>
          <p:cNvPr id="118" name="文本框 11"/>
          <p:cNvSpPr txBox="1"/>
          <p:nvPr/>
        </p:nvSpPr>
        <p:spPr>
          <a:xfrm>
            <a:off x="1051560" y="1974215"/>
            <a:ext cx="8051800" cy="75311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4400">
                <a:solidFill>
                  <a:schemeClr val="tx1"/>
                </a:solidFill>
              </a:rPr>
              <a:t>LLM as Infra</a:t>
            </a:r>
            <a:endParaRPr lang="en-US" altLang="zh-CN" sz="4400">
              <a:solidFill>
                <a:schemeClr val="tx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4534354" y="3156531"/>
            <a:ext cx="88773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 dirty="0" err="1">
                <a:solidFill>
                  <a:schemeClr val="tx1"/>
                </a:solidFill>
              </a:rPr>
              <a:t>万物皆</a:t>
            </a:r>
            <a:r>
              <a:rPr lang="en-US" altLang="zh-CN" sz="1670" dirty="0" err="1">
                <a:solidFill>
                  <a:schemeClr val="tx1"/>
                </a:solidFill>
              </a:rPr>
              <a:t>AI</a:t>
            </a:r>
            <a:endParaRPr lang="en-US" altLang="zh-CN" sz="1670" dirty="0" err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431403" y="1764805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</a:rPr>
              <a:t>02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431403" y="2468953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03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431403" y="1118119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01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181558" y="1764805"/>
            <a:ext cx="415226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sz="2800">
                <a:sym typeface="+mn-ea"/>
              </a:rPr>
              <a:t>以前的应用开发范式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181558" y="2468952"/>
            <a:ext cx="415226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altLang="en-US" sz="2800">
                <a:sym typeface="+mn-ea"/>
              </a:rPr>
              <a:t>时代的应用开发范式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149713" y="1118118"/>
            <a:ext cx="486473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>
                <a:sym typeface="+mn-ea"/>
              </a:rPr>
              <a:t>大语言模型（</a:t>
            </a:r>
            <a:r>
              <a:rPr lang="en-US" altLang="zh-CN" sz="2800">
                <a:sym typeface="+mn-ea"/>
              </a:rPr>
              <a:t>LLM</a:t>
            </a:r>
            <a:r>
              <a:rPr lang="zh-CN" altLang="en-US" sz="2800">
                <a:sym typeface="+mn-ea"/>
              </a:rPr>
              <a:t>）基本原理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íṣļíḓe"/>
          <p:cNvSpPr txBox="1"/>
          <p:nvPr/>
        </p:nvSpPr>
        <p:spPr>
          <a:xfrm>
            <a:off x="2431403" y="3115315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2800" dirty="0"/>
              <a:t>04</a:t>
            </a:r>
            <a:endParaRPr lang="en-US" altLang="zh-CN" sz="2800" dirty="0"/>
          </a:p>
        </p:txBody>
      </p:sp>
      <p:sp>
        <p:nvSpPr>
          <p:cNvPr id="6" name="îS1iḍe"/>
          <p:cNvSpPr txBox="1"/>
          <p:nvPr/>
        </p:nvSpPr>
        <p:spPr>
          <a:xfrm>
            <a:off x="3181558" y="3171830"/>
            <a:ext cx="628967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</a:t>
            </a:r>
            <a:r>
              <a:rPr lang="zh-CN" sz="2800">
                <a:sym typeface="+mn-ea"/>
              </a:rPr>
              <a:t>时代应用开发者能力模型与技术栈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íṣļíḓe"/>
          <p:cNvSpPr txBox="1"/>
          <p:nvPr/>
        </p:nvSpPr>
        <p:spPr>
          <a:xfrm>
            <a:off x="2431403" y="3818260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altLang="zh-CN" sz="2800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2800" dirty="0"/>
          </a:p>
        </p:txBody>
      </p:sp>
      <p:sp>
        <p:nvSpPr>
          <p:cNvPr id="16" name="îS1iḍe"/>
          <p:cNvSpPr txBox="1"/>
          <p:nvPr/>
        </p:nvSpPr>
        <p:spPr>
          <a:xfrm>
            <a:off x="3181558" y="3818260"/>
            <a:ext cx="5357495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2800">
                <a:sym typeface="+mn-ea"/>
              </a:rPr>
              <a:t>LLM as Infra </a:t>
            </a:r>
            <a:r>
              <a:rPr lang="zh-CN" altLang="en-US" sz="2800">
                <a:sym typeface="+mn-ea"/>
              </a:rPr>
              <a:t>之于程序员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工程师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533431" y="379854"/>
            <a:ext cx="304546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2920">
                <a:solidFill>
                  <a:schemeClr val="tx1"/>
                </a:solidFill>
              </a:rPr>
              <a:t>Infra</a:t>
            </a:r>
            <a:r>
              <a:rPr lang="zh-CN" altLang="en-US" sz="2920">
                <a:solidFill>
                  <a:schemeClr val="tx1"/>
                </a:solidFill>
              </a:rPr>
              <a:t> </a:t>
            </a:r>
            <a:r>
              <a:rPr lang="en-US" altLang="zh-CN" sz="2920">
                <a:solidFill>
                  <a:schemeClr val="tx1"/>
                </a:solidFill>
              </a:rPr>
              <a:t>to NextOS</a:t>
            </a:r>
            <a:endParaRPr lang="en-US" altLang="zh-CN" sz="2920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533431" y="920259"/>
            <a:ext cx="410083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1875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重构正在默默发生，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颠覆也许即将到来</a:t>
            </a:r>
            <a:endParaRPr lang="en-US" altLang="zh-CN" sz="1875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90" y="1574165"/>
            <a:ext cx="7254875" cy="3411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4162425" y="2319655"/>
            <a:ext cx="5731510" cy="108267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大模型基本原理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384000" y="2588839"/>
            <a:ext cx="491998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语言模型何以具备如此能力，以及如何更好地使用？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6916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大语言模型工作原理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Token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和</a:t>
            </a:r>
            <a:r>
              <a:rPr lang="en-US" altLang="zh-CN" sz="1500">
                <a:solidFill>
                  <a:schemeClr val="tx1"/>
                </a:solidFill>
                <a:sym typeface="FZLanTingHeiS-R-GB" panose="02000500000000000000" charset="-122"/>
              </a:rPr>
              <a:t>Embedding</a:t>
            </a: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概念</a:t>
            </a:r>
            <a:endParaRPr kumimoji="0" lang="en-US" altLang="zh-CN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训练原理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生成原理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如何更好地生成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语言模型：工作原理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244" y="1251173"/>
            <a:ext cx="4973396" cy="410041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3199765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WordEmbedding</a:t>
            </a:r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概念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53746" y="1624251"/>
            <a:ext cx="8019975" cy="15665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化：为了将文字表示成数字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011" y="3698286"/>
            <a:ext cx="8019710" cy="17227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WordEmbedding</a:t>
            </a:r>
            <a:r>
              <a:rPr kumimoji="0" lang="zh-CN" alt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335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335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语言模型：训练原理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036" y="1759554"/>
            <a:ext cx="5813284" cy="2200072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77036" y="4371362"/>
            <a:ext cx="5813549" cy="99949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具体来说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,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给定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X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让模型输出下个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，如果这个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Token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不是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Y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，则将误差回传，更新参数。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219075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语言模型：生成原理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115" y="1430166"/>
            <a:ext cx="3394238" cy="3792469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622641" y="3587608"/>
            <a:ext cx="3360081" cy="1229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多看一个词：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「我喜欢你」概率：0.3×0.8=0.24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「我喜欢吃」概率：0.3×0.1=0.03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「我想你」概率：0.4×0.5=0.2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「我想去」概率：0.4×0.3=0.12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22641" y="1953639"/>
            <a:ext cx="3360081" cy="7683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只看下一个词：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「我喜欢」概率：0.3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「我想」概率：0.4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3473407" y="2957790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大模型基本原理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48171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更好地生成：常用于模型生成时调整相关参数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076867" y="2232903"/>
            <a:ext cx="2120108" cy="33987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temperature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076867" y="2949500"/>
            <a:ext cx="2120108" cy="339946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top_p/top_k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076867" y="3666162"/>
            <a:ext cx="2120372" cy="33988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076867" y="4620244"/>
            <a:ext cx="6166503" cy="59599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368040" y="2957830"/>
            <a:ext cx="126174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确定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重复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999609" y="2271497"/>
            <a:ext cx="2386743" cy="1696218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905589" y="2965998"/>
            <a:ext cx="1050788" cy="30670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7833360" y="2949575"/>
            <a:ext cx="1195705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随机</a:t>
            </a:r>
            <a:r>
              <a:rPr kumimoji="0" lang="en-US" altLang="zh-CN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/</a:t>
            </a:r>
            <a:r>
              <a:rPr kumimoji="0" lang="zh-CN" altLang="en-US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500000000000000" charset="-122"/>
              </a:rPr>
              <a:t>新颖</a:t>
            </a: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11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KSO_WM_UNIT_TABLE_BEAUTIFY" val="smartTable{375b48fc-fbba-4b6c-b904-d6795370fdad}"/>
</p:tagLst>
</file>

<file path=ppt/tags/tag8.xml><?xml version="1.0" encoding="utf-8"?>
<p:tagLst xmlns:p="http://schemas.openxmlformats.org/presentationml/2006/main">
  <p:tag name="KSO_WM_UNIT_TABLE_BEAUTIFY" val="smartTable{375b48fc-fbba-4b6c-b904-d6795370fdad}"/>
</p:tagLst>
</file>

<file path=ppt/tags/tag9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2849</Words>
  <Application>WPS Presentation</Application>
  <PresentationFormat>自定义</PresentationFormat>
  <Paragraphs>388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方正兰亭中粗黑简体</vt:lpstr>
      <vt:lpstr>Arial Unicode MS</vt:lpstr>
      <vt:lpstr>等线</vt:lpstr>
      <vt:lpstr>苹方-简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923</cp:revision>
  <cp:lastPrinted>2023-11-25T00:11:51Z</cp:lastPrinted>
  <dcterms:created xsi:type="dcterms:W3CDTF">2023-11-25T00:11:51Z</dcterms:created>
  <dcterms:modified xsi:type="dcterms:W3CDTF">2023-11-25T00:11:51Z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